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B4C9845E-308A-4D16-A983-13DE41DB57A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B4C9845E-308A-4D16-A983-13DE41DB57A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B4C9845E-308A-4D16-A983-13DE41DB57A6}" type="slidenum">
              <a:rPr lang="es-ES" smtClean="0"/>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6B1BC36-AB7C-4298-BEF2-73F333293ECF}"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B4C9845E-308A-4D16-A983-13DE41DB57A6}" type="slidenum">
              <a:rPr lang="es-ES" smtClean="0"/>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B1BC36-AB7C-4298-BEF2-73F333293ECF}" type="datetimeFigureOut">
              <a:rPr lang="es-ES" smtClean="0"/>
              <a:t>12/02/2016</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4C9845E-308A-4D16-A983-13DE41DB57A6}" type="slidenum">
              <a:rPr lang="es-ES" smtClean="0"/>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US" dirty="0">
                <a:effectLst/>
              </a:rPr>
              <a:t>Chapter 1: Jesus Christ—Our Only Way to Hope and Joy</a:t>
            </a:r>
            <a:br>
              <a:rPr lang="en-US" dirty="0">
                <a:effectLst/>
              </a:rPr>
            </a:br>
            <a:endParaRPr lang="es-ES" dirty="0"/>
          </a:p>
        </p:txBody>
      </p:sp>
      <p:sp>
        <p:nvSpPr>
          <p:cNvPr id="3" name="2 Subtítulo"/>
          <p:cNvSpPr>
            <a:spLocks noGrp="1"/>
          </p:cNvSpPr>
          <p:nvPr>
            <p:ph type="subTitle" idx="1"/>
          </p:nvPr>
        </p:nvSpPr>
        <p:spPr/>
        <p:txBody>
          <a:bodyPr/>
          <a:lstStyle/>
          <a:p>
            <a:r>
              <a:rPr lang="en-US" dirty="0"/>
              <a:t>“If our lives and our faith are centered upon Jesus Christ and his restored gospel, nothing can ever go permanently wrong.”</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825" y="18581"/>
            <a:ext cx="2644940" cy="3980769"/>
          </a:xfrm>
          <a:prstGeom prst="rect">
            <a:avLst/>
          </a:prstGeom>
        </p:spPr>
      </p:pic>
    </p:spTree>
    <p:extLst>
      <p:ext uri="{BB962C8B-B14F-4D97-AF65-F5344CB8AC3E}">
        <p14:creationId xmlns:p14="http://schemas.microsoft.com/office/powerpoint/2010/main" val="2084904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As we exercise faith in the Savior, He will calm the troubled waters of our lives</a:t>
            </a:r>
            <a:endParaRPr lang="es-ES" dirty="0"/>
          </a:p>
        </p:txBody>
      </p:sp>
      <p:sp>
        <p:nvSpPr>
          <p:cNvPr id="3" name="2 Marcador de contenido"/>
          <p:cNvSpPr>
            <a:spLocks noGrp="1"/>
          </p:cNvSpPr>
          <p:nvPr>
            <p:ph idx="1"/>
          </p:nvPr>
        </p:nvSpPr>
        <p:spPr/>
        <p:txBody>
          <a:bodyPr>
            <a:normAutofit/>
          </a:bodyPr>
          <a:lstStyle/>
          <a:p>
            <a:r>
              <a:rPr lang="en-US" sz="2400" dirty="0"/>
              <a:t>All of us have seen some sudden storms in our lives. A few of them … can be violent and frightening and potentially destructive. As individuals, as families, as communities, as nations, even as a church, we have had sudden squalls arise which have made us ask one way or another.</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717031"/>
            <a:ext cx="4896544" cy="2954707"/>
          </a:xfrm>
          <a:prstGeom prst="rect">
            <a:avLst/>
          </a:prstGeom>
        </p:spPr>
      </p:pic>
    </p:spTree>
    <p:extLst>
      <p:ext uri="{BB962C8B-B14F-4D97-AF65-F5344CB8AC3E}">
        <p14:creationId xmlns:p14="http://schemas.microsoft.com/office/powerpoint/2010/main" val="875770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400" dirty="0"/>
              <a:t>Jesus said, “In the world ye shall have tribulation: but be of good cheer; I have overcome the world.” (John 16:33.)</a:t>
            </a:r>
            <a:endParaRPr lang="es-ES" sz="2400" dirty="0"/>
          </a:p>
        </p:txBody>
      </p:sp>
      <p:sp>
        <p:nvSpPr>
          <p:cNvPr id="3" name="2 Marcador de contenido"/>
          <p:cNvSpPr>
            <a:spLocks noGrp="1"/>
          </p:cNvSpPr>
          <p:nvPr>
            <p:ph idx="1"/>
          </p:nvPr>
        </p:nvSpPr>
        <p:spPr/>
        <p:txBody>
          <a:bodyPr/>
          <a:lstStyle/>
          <a:p>
            <a:r>
              <a:rPr lang="en-US" dirty="0"/>
              <a:t>None of us would like to think we have no faith, but I suppose the Lord’s gentle rebuke here is largely deserved. This great Jehovah, in whom we say we trust and whose name we have taken upon us, is he who said, “Let there be a firmament in the midst of the waters, and let it divide the waters from the waters.” (Gen. 1:6.) </a:t>
            </a:r>
            <a:endParaRPr lang="es-ES" dirty="0"/>
          </a:p>
        </p:txBody>
      </p:sp>
    </p:spTree>
    <p:extLst>
      <p:ext uri="{BB962C8B-B14F-4D97-AF65-F5344CB8AC3E}">
        <p14:creationId xmlns:p14="http://schemas.microsoft.com/office/powerpoint/2010/main" val="2602395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143000"/>
            <a:ext cx="8432800" cy="4572000"/>
          </a:xfrm>
          <a:prstGeom prst="rect">
            <a:avLst/>
          </a:prstGeom>
        </p:spPr>
      </p:pic>
      <p:sp>
        <p:nvSpPr>
          <p:cNvPr id="2" name="1 Título"/>
          <p:cNvSpPr>
            <a:spLocks noGrp="1"/>
          </p:cNvSpPr>
          <p:nvPr>
            <p:ph type="title"/>
          </p:nvPr>
        </p:nvSpPr>
        <p:spPr>
          <a:xfrm>
            <a:off x="228600" y="116632"/>
            <a:ext cx="8686800" cy="838200"/>
          </a:xfrm>
        </p:spPr>
        <p:txBody>
          <a:bodyPr>
            <a:noAutofit/>
          </a:bodyPr>
          <a:lstStyle/>
          <a:p>
            <a:r>
              <a:rPr lang="en-US" sz="2400" dirty="0"/>
              <a:t>As we center our lives on the Savior, we need not fear, and our worries will be turned to joys.</a:t>
            </a:r>
            <a:endParaRPr lang="es-ES" sz="2400" dirty="0"/>
          </a:p>
        </p:txBody>
      </p:sp>
      <p:sp>
        <p:nvSpPr>
          <p:cNvPr id="3" name="2 Marcador de contenido"/>
          <p:cNvSpPr>
            <a:spLocks noGrp="1"/>
          </p:cNvSpPr>
          <p:nvPr>
            <p:ph idx="1"/>
          </p:nvPr>
        </p:nvSpPr>
        <p:spPr/>
        <p:txBody>
          <a:bodyPr/>
          <a:lstStyle/>
          <a:p>
            <a:r>
              <a:rPr lang="en-US" b="1" dirty="0">
                <a:solidFill>
                  <a:srgbClr val="FFC000"/>
                </a:solidFill>
              </a:rPr>
              <a:t>I know enough about your busy and hectic lives to know that you sometimes get frustrated. You might even worry a little bit from time to time. I know all about that. </a:t>
            </a:r>
            <a:r>
              <a:rPr lang="en-US" b="1" dirty="0" smtClean="0">
                <a:solidFill>
                  <a:srgbClr val="FFC000"/>
                </a:solidFill>
              </a:rPr>
              <a:t>…</a:t>
            </a:r>
          </a:p>
          <a:p>
            <a:r>
              <a:rPr lang="es-ES" b="1" dirty="0">
                <a:solidFill>
                  <a:srgbClr val="FFC000"/>
                </a:solidFill>
              </a:rPr>
              <a:t>“</a:t>
            </a:r>
            <a:r>
              <a:rPr lang="es-ES" b="1" dirty="0" err="1">
                <a:solidFill>
                  <a:srgbClr val="FFC000"/>
                </a:solidFill>
              </a:rPr>
              <a:t>fear</a:t>
            </a:r>
            <a:r>
              <a:rPr lang="es-ES" b="1" dirty="0">
                <a:solidFill>
                  <a:srgbClr val="FFC000"/>
                </a:solidFill>
              </a:rPr>
              <a:t> </a:t>
            </a:r>
            <a:r>
              <a:rPr lang="es-ES" b="1" dirty="0" err="1">
                <a:solidFill>
                  <a:srgbClr val="FFC000"/>
                </a:solidFill>
              </a:rPr>
              <a:t>not</a:t>
            </a:r>
            <a:r>
              <a:rPr lang="es-ES" b="1" dirty="0">
                <a:solidFill>
                  <a:srgbClr val="FFC000"/>
                </a:solidFill>
              </a:rPr>
              <a:t>, </a:t>
            </a:r>
            <a:r>
              <a:rPr lang="es-ES" b="1" dirty="0" err="1">
                <a:solidFill>
                  <a:srgbClr val="FFC000"/>
                </a:solidFill>
              </a:rPr>
              <a:t>little</a:t>
            </a:r>
            <a:r>
              <a:rPr lang="es-ES" b="1" dirty="0">
                <a:solidFill>
                  <a:srgbClr val="FFC000"/>
                </a:solidFill>
              </a:rPr>
              <a:t> </a:t>
            </a:r>
            <a:r>
              <a:rPr lang="es-ES" b="1" dirty="0" err="1">
                <a:solidFill>
                  <a:srgbClr val="FFC000"/>
                </a:solidFill>
              </a:rPr>
              <a:t>flock</a:t>
            </a:r>
            <a:r>
              <a:rPr lang="es-ES" b="1" dirty="0" smtClean="0">
                <a:solidFill>
                  <a:srgbClr val="FFC000"/>
                </a:solidFill>
              </a:rPr>
              <a:t>.”</a:t>
            </a:r>
          </a:p>
          <a:p>
            <a:r>
              <a:rPr lang="en-US" b="1" dirty="0">
                <a:solidFill>
                  <a:srgbClr val="FFC000"/>
                </a:solidFill>
              </a:rPr>
              <a:t>“and all things shall work together for your good” (</a:t>
            </a:r>
            <a:r>
              <a:rPr lang="en-US" b="1" dirty="0" err="1">
                <a:solidFill>
                  <a:srgbClr val="FFC000"/>
                </a:solidFill>
              </a:rPr>
              <a:t>D&amp;C</a:t>
            </a:r>
            <a:r>
              <a:rPr lang="en-US" b="1" dirty="0">
                <a:solidFill>
                  <a:srgbClr val="FFC000"/>
                </a:solidFill>
              </a:rPr>
              <a:t> 90:24). I want to remind you of that promise. …</a:t>
            </a:r>
            <a:endParaRPr lang="es-ES" b="1" dirty="0">
              <a:solidFill>
                <a:srgbClr val="FFC000"/>
              </a:solidFill>
            </a:endParaRPr>
          </a:p>
        </p:txBody>
      </p:sp>
    </p:spTree>
    <p:extLst>
      <p:ext uri="{BB962C8B-B14F-4D97-AF65-F5344CB8AC3E}">
        <p14:creationId xmlns:p14="http://schemas.microsoft.com/office/powerpoint/2010/main" val="297963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effectLst/>
              </a:rPr>
              <a:t>From the Life of Howard W. Hunter</a:t>
            </a:r>
            <a:br>
              <a:rPr lang="en-US" dirty="0">
                <a:effectLst/>
              </a:rPr>
            </a:br>
            <a:endParaRPr lang="es-ES" dirty="0"/>
          </a:p>
        </p:txBody>
      </p:sp>
      <p:sp>
        <p:nvSpPr>
          <p:cNvPr id="3" name="2 Marcador de contenido"/>
          <p:cNvSpPr>
            <a:spLocks noGrp="1"/>
          </p:cNvSpPr>
          <p:nvPr>
            <p:ph idx="1"/>
          </p:nvPr>
        </p:nvSpPr>
        <p:spPr/>
        <p:txBody>
          <a:bodyPr/>
          <a:lstStyle/>
          <a:p>
            <a:r>
              <a:rPr lang="en-US" dirty="0"/>
              <a:t>True peace, healing, and happiness come only as a person strives to know and follow Jesus Christ. President Hunter taught that “Christ’s way is not only the right way, but ultimately the only way to hope and joy.</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39991">
            <a:off x="843144" y="4339276"/>
            <a:ext cx="2143125" cy="2143125"/>
          </a:xfrm>
          <a:prstGeom prst="rect">
            <a:avLst/>
          </a:prstGeom>
        </p:spPr>
      </p:pic>
    </p:spTree>
    <p:extLst>
      <p:ext uri="{BB962C8B-B14F-4D97-AF65-F5344CB8AC3E}">
        <p14:creationId xmlns:p14="http://schemas.microsoft.com/office/powerpoint/2010/main" val="209273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n-US" sz="2400" dirty="0"/>
              <a:t>President Hunter was likewise bold in testifying of the Savior’s divine mission. “As an ordained Apostle and special witness of Christ, I give to you my solemn witness that Jesus Christ is in fact the Son of God,” he declared. “He is the Messiah prophetically anticipated by Old Testament prophets. He is the Hope of Israel, for whose coming the children of Abraham, Isaac, and Jacob had prayed during the long centuries of prescribed worship. …</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4221088"/>
            <a:ext cx="3259063" cy="2441151"/>
          </a:xfrm>
          <a:prstGeom prst="rect">
            <a:avLst/>
          </a:prstGeom>
        </p:spPr>
      </p:pic>
    </p:spTree>
    <p:extLst>
      <p:ext uri="{BB962C8B-B14F-4D97-AF65-F5344CB8AC3E}">
        <p14:creationId xmlns:p14="http://schemas.microsoft.com/office/powerpoint/2010/main" val="50527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686800" cy="838200"/>
          </a:xfrm>
        </p:spPr>
        <p:txBody>
          <a:bodyPr>
            <a:normAutofit/>
          </a:bodyPr>
          <a:lstStyle/>
          <a:p>
            <a:r>
              <a:rPr lang="en-US" sz="2400" dirty="0"/>
              <a:t>We must know Christ better than we know Him and remember Him more often than we remember Him.</a:t>
            </a:r>
            <a:endParaRPr lang="es-ES" sz="2400" dirty="0"/>
          </a:p>
        </p:txBody>
      </p:sp>
      <p:sp>
        <p:nvSpPr>
          <p:cNvPr id="3" name="2 Marcador de contenido"/>
          <p:cNvSpPr>
            <a:spLocks noGrp="1"/>
          </p:cNvSpPr>
          <p:nvPr>
            <p:ph idx="1"/>
          </p:nvPr>
        </p:nvSpPr>
        <p:spPr/>
        <p:txBody>
          <a:bodyPr/>
          <a:lstStyle/>
          <a:p>
            <a:r>
              <a:rPr lang="en-US" dirty="0"/>
              <a:t>How often do we think of the Savior? How deeply and how gratefully and how adoringly do we reflect on his life? How central to our lives do we know him to be?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645024"/>
            <a:ext cx="3312368" cy="2804255"/>
          </a:xfrm>
          <a:prstGeom prst="rect">
            <a:avLst/>
          </a:prstGeom>
        </p:spPr>
      </p:pic>
      <p:sp>
        <p:nvSpPr>
          <p:cNvPr id="5" name="4 CuadroTexto"/>
          <p:cNvSpPr txBox="1"/>
          <p:nvPr/>
        </p:nvSpPr>
        <p:spPr>
          <a:xfrm>
            <a:off x="5004048" y="3645024"/>
            <a:ext cx="3600400" cy="2031325"/>
          </a:xfrm>
          <a:prstGeom prst="rect">
            <a:avLst/>
          </a:prstGeom>
          <a:noFill/>
        </p:spPr>
        <p:txBody>
          <a:bodyPr wrap="square" rtlCol="0">
            <a:spAutoFit/>
          </a:bodyPr>
          <a:lstStyle/>
          <a:p>
            <a:r>
              <a:rPr lang="en-US" b="1" dirty="0" smtClean="0"/>
              <a:t>Every day of our lives and in every season of the year … , Jesus asks each of us, as he did following his triumphant entry into Jerusalem those many years ago, “What think ye of Christ? whose son is he?” (Matt. 22:42.)</a:t>
            </a:r>
            <a:endParaRPr lang="es-ES" b="1" dirty="0"/>
          </a:p>
        </p:txBody>
      </p:sp>
    </p:spTree>
    <p:extLst>
      <p:ext uri="{BB962C8B-B14F-4D97-AF65-F5344CB8AC3E}">
        <p14:creationId xmlns:p14="http://schemas.microsoft.com/office/powerpoint/2010/main" val="195540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24744"/>
            <a:ext cx="8686800" cy="4525963"/>
          </a:xfrm>
        </p:spPr>
        <p:txBody>
          <a:bodyPr>
            <a:normAutofit/>
          </a:bodyPr>
          <a:lstStyle/>
          <a:p>
            <a:r>
              <a:rPr lang="en-US" sz="2400" dirty="0"/>
              <a:t>“May we be more devoted and disciplined followers of Christ. May we cherish him in our thoughts and speak his name with love</a:t>
            </a:r>
            <a:r>
              <a:rPr lang="en-US" sz="2400" dirty="0" smtClean="0"/>
              <a:t>.”</a:t>
            </a:r>
          </a:p>
          <a:p>
            <a:r>
              <a:rPr lang="en-US" sz="2400" dirty="0"/>
              <a:t>We must know Christ better than we know him; we must remember him more often than we remember him; we must serve him more valiantly than we serve him. Then we will drink water springing up unto eternal life and will eat the bread of life.</a:t>
            </a:r>
            <a:endParaRPr lang="es-ES" sz="2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828" y="4221088"/>
            <a:ext cx="3457575" cy="1323975"/>
          </a:xfrm>
          <a:prstGeom prst="rect">
            <a:avLst/>
          </a:prstGeom>
        </p:spPr>
      </p:pic>
    </p:spTree>
    <p:extLst>
      <p:ext uri="{BB962C8B-B14F-4D97-AF65-F5344CB8AC3E}">
        <p14:creationId xmlns:p14="http://schemas.microsoft.com/office/powerpoint/2010/main" val="2328152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838200"/>
          </a:xfrm>
        </p:spPr>
        <p:txBody>
          <a:bodyPr>
            <a:normAutofit fontScale="90000"/>
          </a:bodyPr>
          <a:lstStyle/>
          <a:p>
            <a:r>
              <a:rPr lang="en-US" dirty="0"/>
              <a:t>Jesus is our only true source of hope and lasting joy.</a:t>
            </a:r>
            <a:endParaRPr lang="es-ES" dirty="0"/>
          </a:p>
        </p:txBody>
      </p:sp>
      <p:sp>
        <p:nvSpPr>
          <p:cNvPr id="3" name="2 Marcador de contenido"/>
          <p:cNvSpPr>
            <a:spLocks noGrp="1"/>
          </p:cNvSpPr>
          <p:nvPr>
            <p:ph idx="1"/>
          </p:nvPr>
        </p:nvSpPr>
        <p:spPr/>
        <p:txBody>
          <a:bodyPr/>
          <a:lstStyle/>
          <a:p>
            <a:r>
              <a:rPr lang="en-US" dirty="0"/>
              <a:t>O hope of </a:t>
            </a:r>
            <a:r>
              <a:rPr lang="en-US" dirty="0" err="1"/>
              <a:t>ev’ry</a:t>
            </a:r>
            <a:r>
              <a:rPr lang="en-US" dirty="0"/>
              <a:t> contrite </a:t>
            </a:r>
            <a:r>
              <a:rPr lang="en-US" dirty="0" err="1"/>
              <a:t>heart,O</a:t>
            </a:r>
            <a:r>
              <a:rPr lang="en-US" dirty="0"/>
              <a:t> joy of all the </a:t>
            </a:r>
            <a:r>
              <a:rPr lang="en-US" dirty="0" err="1"/>
              <a:t>meek,To</a:t>
            </a:r>
            <a:r>
              <a:rPr lang="en-US" dirty="0"/>
              <a:t> those who fall, how kind thou </a:t>
            </a:r>
            <a:r>
              <a:rPr lang="en-US" dirty="0" err="1"/>
              <a:t>art!How</a:t>
            </a:r>
            <a:r>
              <a:rPr lang="en-US" dirty="0"/>
              <a:t> good to those who seek!</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140968"/>
            <a:ext cx="2533650" cy="1809750"/>
          </a:xfrm>
          <a:prstGeom prst="rect">
            <a:avLst/>
          </a:prstGeom>
        </p:spPr>
      </p:pic>
      <p:sp>
        <p:nvSpPr>
          <p:cNvPr id="5" name="4 CuadroTexto"/>
          <p:cNvSpPr txBox="1"/>
          <p:nvPr/>
        </p:nvSpPr>
        <p:spPr>
          <a:xfrm>
            <a:off x="3995936" y="3131305"/>
            <a:ext cx="4608512" cy="3416320"/>
          </a:xfrm>
          <a:prstGeom prst="rect">
            <a:avLst/>
          </a:prstGeom>
          <a:noFill/>
        </p:spPr>
        <p:txBody>
          <a:bodyPr wrap="square" rtlCol="0">
            <a:spAutoFit/>
          </a:bodyPr>
          <a:lstStyle/>
          <a:p>
            <a:r>
              <a:rPr lang="en-US" b="1" dirty="0" smtClean="0"/>
              <a:t>Contrition is costly—it costs us our pride and our insensitivity, but it especially costs us our sins. For, as King </a:t>
            </a:r>
            <a:r>
              <a:rPr lang="en-US" b="1" dirty="0" err="1" smtClean="0"/>
              <a:t>Lamoni’s</a:t>
            </a:r>
            <a:r>
              <a:rPr lang="en-US" b="1" dirty="0" smtClean="0"/>
              <a:t> father knew twenty centuries ago, this is the price of true hope. “O God,” he cried, “wilt thou make thyself known unto me, and I will give away all my sins to know thee … that I may be raised from the dead, and be saved at the last day.” (Alma 22:18.) When we, too, are willing to give away all our sins to know him and follow him, we, too, will be filled with the joy of eternal life.</a:t>
            </a:r>
            <a:endParaRPr lang="es-ES" b="1" dirty="0"/>
          </a:p>
        </p:txBody>
      </p:sp>
    </p:spTree>
    <p:extLst>
      <p:ext uri="{BB962C8B-B14F-4D97-AF65-F5344CB8AC3E}">
        <p14:creationId xmlns:p14="http://schemas.microsoft.com/office/powerpoint/2010/main" val="3334259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3864446" cy="4437563"/>
          </a:xfrm>
        </p:spPr>
      </p:pic>
      <p:sp>
        <p:nvSpPr>
          <p:cNvPr id="5" name="4 CuadroTexto"/>
          <p:cNvSpPr txBox="1"/>
          <p:nvPr/>
        </p:nvSpPr>
        <p:spPr>
          <a:xfrm>
            <a:off x="5148064" y="2652062"/>
            <a:ext cx="3168352" cy="1200329"/>
          </a:xfrm>
          <a:prstGeom prst="rect">
            <a:avLst/>
          </a:prstGeom>
          <a:noFill/>
        </p:spPr>
        <p:txBody>
          <a:bodyPr wrap="square" rtlCol="0">
            <a:spAutoFit/>
          </a:bodyPr>
          <a:lstStyle/>
          <a:p>
            <a:r>
              <a:rPr lang="en-US" b="1" dirty="0" smtClean="0"/>
              <a:t>Jesus, our only joy be thou, As thou our prize wilt be; Jesus, be thou our glory now, And thru eternity.</a:t>
            </a:r>
            <a:endParaRPr lang="es-ES" b="1" dirty="0"/>
          </a:p>
        </p:txBody>
      </p:sp>
    </p:spTree>
    <p:extLst>
      <p:ext uri="{BB962C8B-B14F-4D97-AF65-F5344CB8AC3E}">
        <p14:creationId xmlns:p14="http://schemas.microsoft.com/office/powerpoint/2010/main" val="1015123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800" dirty="0"/>
              <a:t>The greatest need in all the world is an active and sincere faith in the Savior and His teachings.</a:t>
            </a:r>
            <a:endParaRPr lang="es-ES" sz="2800" dirty="0"/>
          </a:p>
        </p:txBody>
      </p:sp>
      <p:sp>
        <p:nvSpPr>
          <p:cNvPr id="3" name="2 Marcador de contenido"/>
          <p:cNvSpPr>
            <a:spLocks noGrp="1"/>
          </p:cNvSpPr>
          <p:nvPr>
            <p:ph idx="1"/>
          </p:nvPr>
        </p:nvSpPr>
        <p:spPr/>
        <p:txBody>
          <a:bodyPr>
            <a:normAutofit fontScale="92500" lnSpcReduction="20000"/>
          </a:bodyPr>
          <a:lstStyle/>
          <a:p>
            <a:r>
              <a:rPr lang="en-US" dirty="0"/>
              <a:t>There are those who declare it is old-fashioned to believe in the Bible. Is it old-fashioned to believe in God, in Jesus Christ, the Son of the Living God? Is it old-fashioned to believe in his atoning sacrifice and the resurrection? If it is, I declare myself to be old-fashioned and the Church is old-fashioned. In great simplicity the Master taught the principles of life eternal and lessons that bring happiness to those with the faith to believe. It doesn’t seem reasonable to assume the necessity of modernizing these teachings of the Master. His message concerned principles that are eternal.</a:t>
            </a:r>
            <a:endParaRPr lang="es-ES" dirty="0"/>
          </a:p>
        </p:txBody>
      </p:sp>
    </p:spTree>
    <p:extLst>
      <p:ext uri="{BB962C8B-B14F-4D97-AF65-F5344CB8AC3E}">
        <p14:creationId xmlns:p14="http://schemas.microsoft.com/office/powerpoint/2010/main" val="34903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n-US" sz="2000" dirty="0"/>
              <a:t>How are we supposed to act when we are offended, misunderstood, unfairly or unkindly treated, or sinned against? What are we supposed to do if we are hurt by those we love, or passed over for promotion, or are falsely accused, or have our motives unfairly assailed?</a:t>
            </a:r>
            <a:endParaRPr lang="es-ES" sz="2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45874"/>
            <a:ext cx="5440536" cy="3613368"/>
          </a:xfrm>
          <a:prstGeom prst="rect">
            <a:avLst/>
          </a:prstGeom>
        </p:spPr>
      </p:pic>
    </p:spTree>
    <p:extLst>
      <p:ext uri="{BB962C8B-B14F-4D97-AF65-F5344CB8AC3E}">
        <p14:creationId xmlns:p14="http://schemas.microsoft.com/office/powerpoint/2010/main" val="204077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TotalTime>
  <Words>994</Words>
  <Application>Microsoft Office PowerPoint</Application>
  <PresentationFormat>Presentación en pantalla (4:3)</PresentationFormat>
  <Paragraphs>25</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Viajes</vt:lpstr>
      <vt:lpstr>Chapter 1: Jesus Christ—Our Only Way to Hope and Joy </vt:lpstr>
      <vt:lpstr>From the Life of Howard W. Hunter </vt:lpstr>
      <vt:lpstr>Presentación de PowerPoint</vt:lpstr>
      <vt:lpstr>We must know Christ better than we know Him and remember Him more often than we remember Him.</vt:lpstr>
      <vt:lpstr>Presentación de PowerPoint</vt:lpstr>
      <vt:lpstr>Jesus is our only true source of hope and lasting joy.</vt:lpstr>
      <vt:lpstr>Presentación de PowerPoint</vt:lpstr>
      <vt:lpstr>The greatest need in all the world is an active and sincere faith in the Savior and His teachings.</vt:lpstr>
      <vt:lpstr>Presentación de PowerPoint</vt:lpstr>
      <vt:lpstr>As we exercise faith in the Savior, He will calm the troubled waters of our lives</vt:lpstr>
      <vt:lpstr>Jesus said, “In the world ye shall have tribulation: but be of good cheer; I have overcome the world.” (John 16:33.)</vt:lpstr>
      <vt:lpstr>As we center our lives on the Savior, we need not fear, and our worries will be turned to joys.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SVG41</dc:creator>
  <cp:lastModifiedBy>SVG41</cp:lastModifiedBy>
  <cp:revision>5</cp:revision>
  <dcterms:created xsi:type="dcterms:W3CDTF">2016-02-12T14:18:54Z</dcterms:created>
  <dcterms:modified xsi:type="dcterms:W3CDTF">2016-02-12T16:04:33Z</dcterms:modified>
</cp:coreProperties>
</file>